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9" r:id="rId4"/>
    <p:sldId id="260" r:id="rId5"/>
    <p:sldId id="261" r:id="rId6"/>
    <p:sldId id="262" r:id="rId7"/>
    <p:sldId id="265" r:id="rId8"/>
    <p:sldId id="266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33"/>
    <a:srgbClr val="FFCC66"/>
    <a:srgbClr val="33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18" autoAdjust="0"/>
    <p:restoredTop sz="95560" autoAdjust="0"/>
  </p:normalViewPr>
  <p:slideViewPr>
    <p:cSldViewPr snapToObjects="1">
      <p:cViewPr varScale="1">
        <p:scale>
          <a:sx n="60" d="100"/>
          <a:sy n="60" d="100"/>
        </p:scale>
        <p:origin x="17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201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EC" sz="2000" noProof="0" dirty="0"/>
              <a:t>Evolución</a:t>
            </a:r>
            <a:r>
              <a:rPr lang="es-EC" sz="2000" baseline="0" noProof="0" dirty="0"/>
              <a:t> del empleo informal en América Latina</a:t>
            </a:r>
            <a:endParaRPr lang="es-EC" sz="2000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BBF-4375-8DED-51206E8AFEB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BBF-4375-8DED-51206E8AFEB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BBF-4375-8DED-51206E8AFEB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BBF-4375-8DED-51206E8AFEB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BBF-4375-8DED-51206E8AFEB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BBF-4375-8DED-51206E8AF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50.1</c:v>
                </c:pt>
                <c:pt idx="1">
                  <c:v>48</c:v>
                </c:pt>
                <c:pt idx="2">
                  <c:v>47.8</c:v>
                </c:pt>
                <c:pt idx="3">
                  <c:v>46.8</c:v>
                </c:pt>
                <c:pt idx="4">
                  <c:v>46.5</c:v>
                </c:pt>
                <c:pt idx="5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BF-4375-8DED-51206E8AF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58448352"/>
        <c:axId val="458449920"/>
      </c:barChart>
      <c:catAx>
        <c:axId val="4584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449920"/>
        <c:crosses val="autoZero"/>
        <c:auto val="1"/>
        <c:lblAlgn val="ctr"/>
        <c:lblOffset val="100"/>
        <c:noMultiLvlLbl val="0"/>
      </c:catAx>
      <c:valAx>
        <c:axId val="45844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44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38709677419354"/>
          <c:y val="7.331378299120235E-2"/>
          <c:w val="0.68709677419354842"/>
          <c:h val="0.7243401759530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PIB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 w="26724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S P????"/>
                    <a:ea typeface="MS P????"/>
                    <a:cs typeface="MS P????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Alta productividad</c:v>
                </c:pt>
                <c:pt idx="1">
                  <c:v>Media productividad</c:v>
                </c:pt>
                <c:pt idx="2">
                  <c:v>Baja productividad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0.66900000000000004</c:v>
                </c:pt>
                <c:pt idx="1">
                  <c:v>0.22500000000000001</c:v>
                </c:pt>
                <c:pt idx="2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1-4A76-8497-34866DADCB7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% Empleo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 w="26724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S P????"/>
                    <a:ea typeface="MS P????"/>
                    <a:cs typeface="MS P????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Alta productividad</c:v>
                </c:pt>
                <c:pt idx="1">
                  <c:v>Media productividad</c:v>
                </c:pt>
                <c:pt idx="2">
                  <c:v>Baja productividad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 formatCode="0.00%">
                  <c:v>0.19800000000000001</c:v>
                </c:pt>
                <c:pt idx="1">
                  <c:v>0.3</c:v>
                </c:pt>
                <c:pt idx="2" formatCode="0.00%">
                  <c:v>0.502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71-4A76-8497-34866DADC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723024"/>
        <c:axId val="535717928"/>
      </c:barChart>
      <c:catAx>
        <c:axId val="53572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34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31" b="1" i="0" u="none" strike="noStrike" kern="1200" baseline="0">
                <a:solidFill>
                  <a:schemeClr val="bg1"/>
                </a:solidFill>
                <a:latin typeface="MS P????"/>
                <a:ea typeface="MS P????"/>
                <a:cs typeface="MS P????"/>
              </a:defRPr>
            </a:pPr>
            <a:endParaRPr lang="en-US"/>
          </a:p>
        </c:txPr>
        <c:crossAx val="535717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5717928"/>
        <c:scaling>
          <c:orientation val="minMax"/>
          <c:max val="1"/>
        </c:scaling>
        <c:delete val="0"/>
        <c:axPos val="l"/>
        <c:majorGridlines>
          <c:spPr>
            <a:ln w="3340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 w="334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MS P????"/>
                <a:ea typeface="MS P????"/>
                <a:cs typeface="MS P????"/>
              </a:defRPr>
            </a:pPr>
            <a:endParaRPr lang="en-US"/>
          </a:p>
        </c:txPr>
        <c:crossAx val="535723024"/>
        <c:crosses val="autoZero"/>
        <c:crossBetween val="between"/>
      </c:valAx>
      <c:spPr>
        <a:noFill/>
        <a:ln w="13362">
          <a:solidFill>
            <a:schemeClr val="tx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85580869355616263"/>
          <c:y val="0.37772121886251209"/>
          <c:w val="0.13944024854036102"/>
          <c:h val="0.17657436407809618"/>
        </c:manualLayout>
      </c:layout>
      <c:overlay val="0"/>
      <c:spPr>
        <a:noFill/>
        <a:ln w="3340">
          <a:solidFill>
            <a:schemeClr val="tx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MS P????"/>
              <a:ea typeface="MS P????"/>
              <a:cs typeface="MS P????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31" b="1" i="0" u="none" strike="noStrike" baseline="0">
          <a:solidFill>
            <a:schemeClr val="bg1"/>
          </a:solidFill>
          <a:latin typeface="MS P????"/>
          <a:ea typeface="MS P????"/>
          <a:cs typeface="MS P????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D2CF83A-4FE8-4344-B9A1-53813E554965}" type="datetimeFigureOut">
              <a:rPr lang="es-ES_tradnl"/>
              <a:pPr>
                <a:defRPr/>
              </a:pPr>
              <a:t>26/04/2017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208C7C9-A3BA-4349-BEC5-CF25B345A49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6255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ese caso, la cifra de trabajadores con empleo informal podría acercarse a los 134 millones en la región.  - 2016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8C7C9-A3BA-4349-BEC5-CF25B345A49D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113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8C252-79C6-4E53-BD1A-010E5FAF9DE3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DB50-F1AC-4FC2-ADB6-BD5D179F4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82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3C54A-4766-4730-B932-EB4AD97E4F48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81DE-8536-4C4E-A599-968E1DBF3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73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B1CD-9175-43E1-A0F4-DA1EFF8B6B6C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0CBF-A782-48A1-9281-F2A7B490C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93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966E-940F-4CAB-8DE2-AD58B662908F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B144-6AEC-44C6-B15D-94E5918DC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37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2C46-E7BA-49B9-A804-9906484AE174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6BBE-2573-4E94-8360-12CA38E92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64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81B-A64D-49A0-88B7-278534884480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4F48-6536-42EC-BC0F-37EA31838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93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F9810-239D-4CD5-B907-BD2051755DD9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A305-B960-487D-92FD-F7AEB7F42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96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AA4C-6D6D-4FA6-B60D-64DF82AC892A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4496-E903-40E9-9F72-EF29525C6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74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DE082-4802-421A-A379-AFF6C8B380DE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659B-552C-4886-B6A5-46A3DC01B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58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21FA-BC12-470A-ADE0-6F01552367AE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4656F-C87F-49FB-BE89-7D73CA9A7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34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22BD-F6C8-4C0D-9A14-4FFF6DCCF34A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D4F8-1778-4F81-8563-E0B77182A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72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 para editar título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Haga clic para modificar el estilo de texto del patrón</a:t>
            </a:r>
          </a:p>
          <a:p>
            <a:pPr lvl="1"/>
            <a:r>
              <a:rPr lang="es-ES_tradnl" altLang="en-US"/>
              <a:t>Segundo nivel</a:t>
            </a:r>
          </a:p>
          <a:p>
            <a:pPr lvl="2"/>
            <a:r>
              <a:rPr lang="es-ES_tradnl" altLang="en-US"/>
              <a:t>Tercer nivel</a:t>
            </a:r>
          </a:p>
          <a:p>
            <a:pPr lvl="3"/>
            <a:r>
              <a:rPr lang="es-ES_tradnl" altLang="en-US"/>
              <a:t>Cuarto nivel</a:t>
            </a:r>
          </a:p>
          <a:p>
            <a:pPr lvl="4"/>
            <a:r>
              <a:rPr lang="es-ES_tradnl" altLang="en-US"/>
              <a:t>Quinto nivel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3471591-9276-4641-85F8-6810FB1EB419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9A95799-DE4C-4C8D-A624-45A1AE501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Imagen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9875"/>
            <a:ext cx="34337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28650" y="1503363"/>
            <a:ext cx="7886700" cy="8461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_tradnl" sz="2400" dirty="0" err="1"/>
              <a:t>Click</a:t>
            </a:r>
            <a:r>
              <a:rPr lang="es-ES_tradnl" sz="2400" dirty="0"/>
              <a:t> para agregar nombre del expositor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28650" y="2054225"/>
            <a:ext cx="78867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dirty="0"/>
              <a:t>Haga clic </a:t>
            </a:r>
            <a:r>
              <a:rPr lang="es-ES_tradnl"/>
              <a:t>para ingresar cargo</a:t>
            </a:r>
            <a:endParaRPr lang="es-ES_tradnl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60084B8-64EE-1347-97F2-7BB0EA4048BF}" type="datetimeFigureOut">
              <a:rPr lang="es-ES_tradnl"/>
              <a:pPr>
                <a:defRPr/>
              </a:pPr>
              <a:t>26/04/2017</a:t>
            </a:fld>
            <a:endParaRPr lang="es-ES_tradnl" dirty="0"/>
          </a:p>
        </p:txBody>
      </p:sp>
      <p:sp>
        <p:nvSpPr>
          <p:cNvPr id="13" name="Rectángulo 12"/>
          <p:cNvSpPr/>
          <p:nvPr/>
        </p:nvSpPr>
        <p:spPr>
          <a:xfrm flipV="1">
            <a:off x="628650" y="1222375"/>
            <a:ext cx="3798888" cy="460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28650" y="24384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dirty="0"/>
              <a:t>Haga clic para ingresar </a:t>
            </a:r>
            <a:r>
              <a:rPr lang="es-ES_tradnl" dirty="0" err="1"/>
              <a:t>direcci</a:t>
            </a:r>
            <a:r>
              <a:rPr lang="es-ES" dirty="0" err="1"/>
              <a:t>ón</a:t>
            </a:r>
            <a:endParaRPr lang="es-ES_tradnl" dirty="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28650" y="27813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dirty="0"/>
              <a:t>Haga clic para ingresar </a:t>
            </a:r>
            <a:r>
              <a:rPr lang="es-ES" dirty="0"/>
              <a:t>e-mail</a:t>
            </a:r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3"/>
            <a:ext cx="9139238" cy="6853237"/>
          </a:xfrm>
        </p:spPr>
      </p:pic>
      <p:pic>
        <p:nvPicPr>
          <p:cNvPr id="1536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373688"/>
            <a:ext cx="27384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427196"/>
            <a:ext cx="845343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n-US" sz="2800" dirty="0">
                <a:solidFill>
                  <a:schemeClr val="bg1"/>
                </a:solidFill>
              </a:rPr>
              <a:t>SEGUNDA REUNION DE LOS GRUPOS DE TRABAJO DE LA XIX CONFERENCIA INTERAMERICANA DE </a:t>
            </a:r>
            <a:r>
              <a:rPr lang="en-US" altLang="en-US" sz="2800" dirty="0">
                <a:solidFill>
                  <a:schemeClr val="bg1"/>
                </a:solidFill>
              </a:rPr>
              <a:t>MINISTROS DE TRABAJO (CIMT)</a:t>
            </a:r>
            <a:br>
              <a:rPr lang="en-US" altLang="en-US" sz="4000" dirty="0">
                <a:solidFill>
                  <a:schemeClr val="bg1"/>
                </a:solidFill>
              </a:rPr>
            </a:br>
            <a:endParaRPr lang="en-US" altLang="en-US" sz="2400" dirty="0">
              <a:solidFill>
                <a:schemeClr val="bg1"/>
              </a:solidFill>
            </a:endParaRPr>
          </a:p>
          <a:p>
            <a:pPr algn="ctr"/>
            <a:r>
              <a:rPr lang="es-ES" altLang="en-US" sz="2400" dirty="0">
                <a:solidFill>
                  <a:schemeClr val="bg1"/>
                </a:solidFill>
              </a:rPr>
              <a:t>PANEL 1 – TRANSICIÓN DE LA ECONOMÍA INFORMAL A LA ECONOMÍA FORMAL</a:t>
            </a:r>
            <a:br>
              <a:rPr lang="en-US" altLang="en-US" sz="2400" dirty="0">
                <a:solidFill>
                  <a:schemeClr val="bg1"/>
                </a:solidFill>
              </a:rPr>
            </a:br>
            <a:endParaRPr lang="en-US" altLang="en-US" sz="2400" dirty="0">
              <a:solidFill>
                <a:schemeClr val="bg1"/>
              </a:solidFill>
            </a:endParaRPr>
          </a:p>
          <a:p>
            <a:pPr algn="ctr"/>
            <a:r>
              <a:rPr lang="en-US" altLang="en-US" dirty="0">
                <a:solidFill>
                  <a:schemeClr val="bg1"/>
                </a:solidFill>
              </a:rPr>
              <a:t>María Claudia Camacho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 err="1">
                <a:solidFill>
                  <a:schemeClr val="bg1"/>
                </a:solidFill>
              </a:rPr>
              <a:t>Jefa</a:t>
            </a:r>
            <a:r>
              <a:rPr lang="en-US" altLang="en-US" dirty="0">
                <a:solidFill>
                  <a:schemeClr val="bg1"/>
                </a:solidFill>
              </a:rPr>
              <a:t> de la </a:t>
            </a:r>
            <a:r>
              <a:rPr lang="en-US" altLang="en-US" dirty="0" err="1">
                <a:solidFill>
                  <a:schemeClr val="bg1"/>
                </a:solidFill>
              </a:rPr>
              <a:t>Sección</a:t>
            </a:r>
            <a:r>
              <a:rPr lang="en-US" altLang="en-US" dirty="0">
                <a:solidFill>
                  <a:schemeClr val="bg1"/>
                </a:solidFill>
              </a:rPr>
              <a:t> de Trabajo y </a:t>
            </a:r>
            <a:r>
              <a:rPr lang="en-US" altLang="en-US" dirty="0" err="1">
                <a:solidFill>
                  <a:schemeClr val="bg1"/>
                </a:solidFill>
              </a:rPr>
              <a:t>Empleo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Dept. </a:t>
            </a:r>
            <a:r>
              <a:rPr lang="en-US" altLang="en-US" dirty="0" err="1">
                <a:solidFill>
                  <a:schemeClr val="bg1"/>
                </a:solidFill>
              </a:rPr>
              <a:t>Desarrollo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Humano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  <a:r>
              <a:rPr lang="en-US" altLang="en-US" dirty="0" err="1">
                <a:solidFill>
                  <a:schemeClr val="bg1"/>
                </a:solidFill>
              </a:rPr>
              <a:t>Educación</a:t>
            </a:r>
            <a:r>
              <a:rPr lang="en-US" altLang="en-US" dirty="0">
                <a:solidFill>
                  <a:schemeClr val="bg1"/>
                </a:solidFill>
              </a:rPr>
              <a:t> y </a:t>
            </a:r>
            <a:r>
              <a:rPr lang="en-US" altLang="en-US" dirty="0" err="1">
                <a:solidFill>
                  <a:schemeClr val="bg1"/>
                </a:solidFill>
              </a:rPr>
              <a:t>Empleo</a:t>
            </a:r>
            <a:r>
              <a:rPr lang="en-US" altLang="en-US" dirty="0">
                <a:solidFill>
                  <a:schemeClr val="bg1"/>
                </a:solidFill>
              </a:rPr>
              <a:t>, SEDI </a:t>
            </a:r>
            <a:br>
              <a:rPr lang="en-US" altLang="en-US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Asunción, Paraguay, 27 de </a:t>
            </a:r>
            <a:r>
              <a:rPr lang="en-US" altLang="en-US" dirty="0" err="1">
                <a:solidFill>
                  <a:schemeClr val="bg1"/>
                </a:solidFill>
              </a:rPr>
              <a:t>abril</a:t>
            </a:r>
            <a:r>
              <a:rPr lang="en-US" altLang="en-US" dirty="0">
                <a:solidFill>
                  <a:schemeClr val="bg1"/>
                </a:solidFill>
              </a:rPr>
              <a:t>, 2017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4763"/>
            <a:ext cx="9139238" cy="6853237"/>
          </a:xfrm>
        </p:spPr>
      </p:pic>
      <p:pic>
        <p:nvPicPr>
          <p:cNvPr id="18443" name="Picture 11" descr="http://www.oas.org/fpdb/press/OEA-ESP-Main-Inv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1851"/>
            <a:ext cx="2724912" cy="70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7"/>
          <p:cNvSpPr>
            <a:spLocks/>
          </p:cNvSpPr>
          <p:nvPr/>
        </p:nvSpPr>
        <p:spPr bwMode="auto">
          <a:xfrm>
            <a:off x="76200" y="129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dirty="0" err="1">
                <a:solidFill>
                  <a:schemeClr val="bg1"/>
                </a:solidFill>
              </a:rPr>
              <a:t>Contenido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13" name="CuadroTexto 18441"/>
          <p:cNvSpPr txBox="1">
            <a:spLocks noChangeArrowheads="1"/>
          </p:cNvSpPr>
          <p:nvPr/>
        </p:nvSpPr>
        <p:spPr bwMode="auto">
          <a:xfrm>
            <a:off x="762000" y="2108200"/>
            <a:ext cx="8001000" cy="259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5240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9812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4384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956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528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8100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672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120000"/>
              </a:spcAft>
              <a:buFontTx/>
              <a:buAutoNum type="romanUcPeriod"/>
            </a:pPr>
            <a:r>
              <a:rPr lang="es-ES" altLang="en-US" sz="2200" dirty="0">
                <a:solidFill>
                  <a:schemeClr val="bg1"/>
                </a:solidFill>
              </a:rPr>
              <a:t>Prioridad y consenso regional </a:t>
            </a:r>
          </a:p>
          <a:p>
            <a:pPr eaLnBrk="1" hangingPunct="1">
              <a:spcAft>
                <a:spcPct val="120000"/>
              </a:spcAft>
              <a:buFontTx/>
              <a:buAutoNum type="romanUcPeriod"/>
            </a:pPr>
            <a:r>
              <a:rPr lang="es-ES" altLang="en-US" sz="2200" dirty="0">
                <a:solidFill>
                  <a:schemeClr val="bg1"/>
                </a:solidFill>
              </a:rPr>
              <a:t>Dos aspectos claves de la informalidad: Reflejo de heterogeneidad estructural y exclusión </a:t>
            </a:r>
          </a:p>
          <a:p>
            <a:pPr eaLnBrk="1" hangingPunct="1">
              <a:spcAft>
                <a:spcPct val="120000"/>
              </a:spcAft>
              <a:buFontTx/>
              <a:buAutoNum type="romanUcPeriod"/>
            </a:pPr>
            <a:r>
              <a:rPr lang="es-ES" altLang="en-US" sz="2200" dirty="0">
                <a:solidFill>
                  <a:schemeClr val="bg1"/>
                </a:solidFill>
              </a:rPr>
              <a:t>Recomendaciones del Taller RIAL - “Diálogo Social para la Formalización”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4763"/>
            <a:ext cx="9139238" cy="6853237"/>
          </a:xfrm>
        </p:spPr>
      </p:pic>
      <p:pic>
        <p:nvPicPr>
          <p:cNvPr id="18443" name="Picture 11" descr="http://www.oas.org/fpdb/press/OEA-ESP-Main-Inv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87" y="120880"/>
            <a:ext cx="2727325" cy="7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7"/>
          <p:cNvSpPr>
            <a:spLocks/>
          </p:cNvSpPr>
          <p:nvPr/>
        </p:nvSpPr>
        <p:spPr bwMode="auto">
          <a:xfrm>
            <a:off x="105770" y="-3209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</a:rPr>
              <a:t>I. </a:t>
            </a:r>
            <a:r>
              <a:rPr lang="en-US" altLang="en-US" sz="4000" dirty="0" err="1">
                <a:solidFill>
                  <a:schemeClr val="bg1"/>
                </a:solidFill>
              </a:rPr>
              <a:t>Prioridad</a:t>
            </a:r>
            <a:r>
              <a:rPr lang="en-US" altLang="en-US" sz="4000" dirty="0">
                <a:solidFill>
                  <a:schemeClr val="bg1"/>
                </a:solidFill>
              </a:rPr>
              <a:t> regional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0" y="12192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buFont typeface="Calibri" panose="020F0502020204030204" pitchFamily="34" charset="0"/>
              <a:buNone/>
            </a:pPr>
            <a:r>
              <a:rPr lang="es-ES" altLang="en-US" b="1" dirty="0">
                <a:solidFill>
                  <a:schemeClr val="bg1"/>
                </a:solidFill>
              </a:rPr>
              <a:t>Preocupación creciente frente al fenómeno de la informalidad:</a:t>
            </a:r>
          </a:p>
        </p:txBody>
      </p:sp>
      <p:sp>
        <p:nvSpPr>
          <p:cNvPr id="7" name="CuadroTexto 18441"/>
          <p:cNvSpPr txBox="1">
            <a:spLocks noChangeArrowheads="1"/>
          </p:cNvSpPr>
          <p:nvPr/>
        </p:nvSpPr>
        <p:spPr bwMode="auto">
          <a:xfrm>
            <a:off x="72819" y="2260046"/>
            <a:ext cx="4305300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5240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9812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4384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956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528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8100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672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s-ES" altLang="en-US" sz="2200" b="1" dirty="0">
                <a:solidFill>
                  <a:schemeClr val="bg1"/>
                </a:solidFill>
              </a:rPr>
              <a:t>Por su magnitud.</a:t>
            </a:r>
            <a:r>
              <a:rPr lang="es-ES" altLang="en-US" sz="2200" dirty="0">
                <a:solidFill>
                  <a:schemeClr val="bg1"/>
                </a:solidFill>
              </a:rPr>
              <a:t> Empleo informal está entre 40% y 75% en países de la región 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s-ES" altLang="en-US" sz="2200" b="1" dirty="0">
                <a:solidFill>
                  <a:schemeClr val="bg1"/>
                </a:solidFill>
              </a:rPr>
              <a:t>Porque no cede.</a:t>
            </a:r>
            <a:r>
              <a:rPr lang="es-ES" altLang="en-US" sz="2200" dirty="0">
                <a:solidFill>
                  <a:schemeClr val="bg1"/>
                </a:solidFill>
              </a:rPr>
              <a:t> Inflexibilidad y resiliencia 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s-ES" altLang="en-US" sz="2200" b="1" dirty="0">
                <a:solidFill>
                  <a:schemeClr val="bg1"/>
                </a:solidFill>
              </a:rPr>
              <a:t>Por su vinculación con la exclusión y la desigualdad.</a:t>
            </a:r>
            <a:r>
              <a:rPr lang="es-ES" altLang="en-US" sz="2200" dirty="0">
                <a:solidFill>
                  <a:schemeClr val="bg1"/>
                </a:solidFill>
              </a:rPr>
              <a:t> Superarla es un paso hacia sociedades más justas e igualitarias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495800" y="1977841"/>
            <a:ext cx="4372277" cy="4316320"/>
            <a:chOff x="4648200" y="2239451"/>
            <a:chExt cx="4148872" cy="4316320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1492444363"/>
                </p:ext>
              </p:extLst>
            </p:nvPr>
          </p:nvGraphicFramePr>
          <p:xfrm>
            <a:off x="4648200" y="2239451"/>
            <a:ext cx="4148872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4821358" y="6294161"/>
              <a:ext cx="3657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solidFill>
                    <a:schemeClr val="bg1"/>
                  </a:solidFill>
                </a:rPr>
                <a:t>Fuente</a:t>
              </a:r>
              <a:r>
                <a:rPr lang="x-none" sz="1100" b="1" dirty="0">
                  <a:solidFill>
                    <a:schemeClr val="bg1"/>
                  </a:solidFill>
                </a:rPr>
                <a:t>: </a:t>
              </a:r>
              <a:r>
                <a:rPr lang="es-CO" sz="1100" b="1" dirty="0">
                  <a:solidFill>
                    <a:schemeClr val="bg1"/>
                  </a:solidFill>
                </a:rPr>
                <a:t>Panorama Laboral 2016 - OIT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65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4763"/>
            <a:ext cx="9139238" cy="6853237"/>
          </a:xfrm>
        </p:spPr>
      </p:pic>
      <p:pic>
        <p:nvPicPr>
          <p:cNvPr id="18443" name="Picture 11" descr="http://www.oas.org/fpdb/press/OEA-ESP-Main-Inv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87" y="120880"/>
            <a:ext cx="2727325" cy="7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7"/>
          <p:cNvSpPr>
            <a:spLocks/>
          </p:cNvSpPr>
          <p:nvPr/>
        </p:nvSpPr>
        <p:spPr bwMode="auto">
          <a:xfrm>
            <a:off x="105770" y="-3209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</a:rPr>
              <a:t>I. </a:t>
            </a:r>
            <a:r>
              <a:rPr lang="en-US" altLang="en-US" sz="4000" dirty="0" err="1">
                <a:solidFill>
                  <a:schemeClr val="bg1"/>
                </a:solidFill>
              </a:rPr>
              <a:t>Consenso</a:t>
            </a:r>
            <a:r>
              <a:rPr lang="en-US" altLang="en-US" sz="4000" dirty="0">
                <a:solidFill>
                  <a:schemeClr val="bg1"/>
                </a:solidFill>
              </a:rPr>
              <a:t> regional</a:t>
            </a:r>
            <a:endParaRPr lang="es-EC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CuadroTexto 18441"/>
          <p:cNvSpPr txBox="1">
            <a:spLocks noChangeArrowheads="1"/>
          </p:cNvSpPr>
          <p:nvPr/>
        </p:nvSpPr>
        <p:spPr bwMode="auto">
          <a:xfrm>
            <a:off x="762000" y="2438400"/>
            <a:ext cx="8001000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5240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9812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4384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956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528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8100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672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s-ES" altLang="en-US" sz="2200" dirty="0">
                <a:solidFill>
                  <a:schemeClr val="bg1"/>
                </a:solidFill>
              </a:rPr>
              <a:t>Cumbre de las Américas – Jefes de Estado y de Gobierno 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s-ES" altLang="en-US" sz="2200" dirty="0">
                <a:solidFill>
                  <a:schemeClr val="bg1"/>
                </a:solidFill>
              </a:rPr>
              <a:t>Conferencia Interamericana de Ministros de Trabajo (CIMT) OEA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s-ES" altLang="en-US" sz="2200" dirty="0">
                <a:solidFill>
                  <a:schemeClr val="bg1"/>
                </a:solidFill>
              </a:rPr>
              <a:t>OIT - CIT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s-ES" altLang="en-US" sz="2200" dirty="0">
                <a:solidFill>
                  <a:schemeClr val="bg1"/>
                </a:solidFill>
              </a:rPr>
              <a:t>Declaración conjunta trabajadores y empleadores (COSATE y CEATAL) </a:t>
            </a:r>
            <a:r>
              <a:rPr lang="es-ES" altLang="en-US" sz="2200">
                <a:solidFill>
                  <a:schemeClr val="bg1"/>
                </a:solidFill>
              </a:rPr>
              <a:t>– 2013 y 2015</a:t>
            </a:r>
            <a:endParaRPr lang="es-ES" altLang="en-US" sz="2200" dirty="0">
              <a:solidFill>
                <a:schemeClr val="bg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13716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Calibri" panose="020F0502020204030204" pitchFamily="34" charset="0"/>
              <a:buNone/>
            </a:pPr>
            <a:r>
              <a:rPr lang="es-ES" altLang="en-US" sz="2400" b="1" dirty="0">
                <a:solidFill>
                  <a:schemeClr val="bg1"/>
                </a:solidFill>
              </a:rPr>
              <a:t>Preocupación acompañada de un amplio consenso político:</a:t>
            </a:r>
          </a:p>
        </p:txBody>
      </p:sp>
    </p:spTree>
    <p:extLst>
      <p:ext uri="{BB962C8B-B14F-4D97-AF65-F5344CB8AC3E}">
        <p14:creationId xmlns:p14="http://schemas.microsoft.com/office/powerpoint/2010/main" val="235926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4763"/>
            <a:ext cx="9139238" cy="6853237"/>
          </a:xfrm>
        </p:spPr>
      </p:pic>
      <p:pic>
        <p:nvPicPr>
          <p:cNvPr id="18443" name="Picture 11" descr="http://www.oas.org/fpdb/press/OEA-ESP-Main-Inv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87" y="120880"/>
            <a:ext cx="2727325" cy="7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7"/>
          <p:cNvSpPr>
            <a:spLocks/>
          </p:cNvSpPr>
          <p:nvPr/>
        </p:nvSpPr>
        <p:spPr bwMode="auto">
          <a:xfrm>
            <a:off x="105770" y="-3209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</a:rPr>
              <a:t>II. Dos </a:t>
            </a:r>
            <a:r>
              <a:rPr lang="en-US" altLang="en-US" sz="4000" dirty="0" err="1">
                <a:solidFill>
                  <a:schemeClr val="bg1"/>
                </a:solidFill>
              </a:rPr>
              <a:t>aspectos</a:t>
            </a:r>
            <a:r>
              <a:rPr lang="en-US" altLang="en-US" sz="4000" dirty="0">
                <a:solidFill>
                  <a:schemeClr val="bg1"/>
                </a:solidFill>
              </a:rPr>
              <a:t> claves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1000" y="1447800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Calibri" panose="020F0502020204030204" pitchFamily="34" charset="0"/>
              <a:buNone/>
            </a:pPr>
            <a:r>
              <a:rPr lang="es-ES" altLang="en-US" sz="2200" b="1" dirty="0">
                <a:solidFill>
                  <a:schemeClr val="bg1"/>
                </a:solidFill>
              </a:rPr>
              <a:t>Fuerte segmentación del mercado de trabajo - concentración del empleo en sector de baja productividad (informalidad)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787948"/>
              </p:ext>
            </p:extLst>
          </p:nvPr>
        </p:nvGraphicFramePr>
        <p:xfrm>
          <a:off x="1066800" y="2667000"/>
          <a:ext cx="746760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6049232"/>
            <a:ext cx="670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b="1" dirty="0">
                <a:solidFill>
                  <a:schemeClr val="bg1"/>
                </a:solidFill>
              </a:rPr>
              <a:t>Fuente: Cambio Estructural  para la Igualdad: Una visión integrada del desarrollo – CEPAL 2012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4763"/>
            <a:ext cx="9139238" cy="6853237"/>
          </a:xfrm>
        </p:spPr>
      </p:pic>
      <p:pic>
        <p:nvPicPr>
          <p:cNvPr id="18443" name="Picture 11" descr="http://www.oas.org/fpdb/press/OEA-ESP-Main-Inv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87" y="120880"/>
            <a:ext cx="2727325" cy="7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7"/>
          <p:cNvSpPr>
            <a:spLocks/>
          </p:cNvSpPr>
          <p:nvPr/>
        </p:nvSpPr>
        <p:spPr bwMode="auto">
          <a:xfrm>
            <a:off x="105770" y="-3209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</a:rPr>
              <a:t>II. Dos </a:t>
            </a:r>
            <a:r>
              <a:rPr lang="en-US" altLang="en-US" sz="4000" dirty="0" err="1">
                <a:solidFill>
                  <a:schemeClr val="bg1"/>
                </a:solidFill>
              </a:rPr>
              <a:t>aspectos</a:t>
            </a:r>
            <a:r>
              <a:rPr lang="en-US" altLang="en-US" sz="4000" dirty="0">
                <a:solidFill>
                  <a:schemeClr val="bg1"/>
                </a:solidFill>
              </a:rPr>
              <a:t> claves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1000" y="1295400"/>
            <a:ext cx="868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Calibri" panose="020F0502020204030204" pitchFamily="34" charset="0"/>
              <a:buNone/>
            </a:pPr>
            <a:r>
              <a:rPr lang="es-ES" altLang="en-US" sz="2200" b="1" dirty="0">
                <a:solidFill>
                  <a:schemeClr val="bg1"/>
                </a:solidFill>
              </a:rPr>
              <a:t>Estrechísima relación con la desigualdad y la exclusión</a:t>
            </a:r>
          </a:p>
        </p:txBody>
      </p:sp>
      <p:sp>
        <p:nvSpPr>
          <p:cNvPr id="9" name="CuadroTexto 18441"/>
          <p:cNvSpPr txBox="1">
            <a:spLocks noChangeArrowheads="1"/>
          </p:cNvSpPr>
          <p:nvPr/>
        </p:nvSpPr>
        <p:spPr bwMode="auto">
          <a:xfrm>
            <a:off x="685800" y="2124075"/>
            <a:ext cx="8001000" cy="40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5240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9812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4384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956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528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8100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672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s-ES" altLang="en-US" sz="2200" dirty="0">
                <a:solidFill>
                  <a:schemeClr val="bg1"/>
                </a:solidFill>
              </a:rPr>
              <a:t>Los menos educados y los más pobres son afectados desproporcionadamente 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s-ES" altLang="en-US" sz="2200" b="1" u="sng" dirty="0">
                <a:solidFill>
                  <a:srgbClr val="FFFF00"/>
                </a:solidFill>
              </a:rPr>
              <a:t>63%</a:t>
            </a:r>
            <a:r>
              <a:rPr lang="es-ES" altLang="en-US" sz="2200" dirty="0">
                <a:solidFill>
                  <a:schemeClr val="bg1"/>
                </a:solidFill>
              </a:rPr>
              <a:t> de trabajadores que sólo tienen educación primaria son informales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s-ES" altLang="en-US" sz="2200" b="1" u="sng" dirty="0">
                <a:solidFill>
                  <a:srgbClr val="FFFF00"/>
                </a:solidFill>
              </a:rPr>
              <a:t>72%</a:t>
            </a:r>
            <a:r>
              <a:rPr lang="es-ES" altLang="en-US" sz="2200" dirty="0">
                <a:solidFill>
                  <a:schemeClr val="bg1"/>
                </a:solidFill>
              </a:rPr>
              <a:t> de trabajadores en quintil de menos ingresos son informales.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s-ES" altLang="en-US" sz="2200" dirty="0">
                <a:solidFill>
                  <a:schemeClr val="bg1"/>
                </a:solidFill>
              </a:rPr>
              <a:t>Se reducen las posibilidades de romper ciclo intergeneracional de pobreza</a:t>
            </a:r>
          </a:p>
        </p:txBody>
      </p:sp>
    </p:spTree>
    <p:extLst>
      <p:ext uri="{BB962C8B-B14F-4D97-AF65-F5344CB8AC3E}">
        <p14:creationId xmlns:p14="http://schemas.microsoft.com/office/powerpoint/2010/main" val="20289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4763"/>
            <a:ext cx="9139238" cy="6853237"/>
          </a:xfrm>
        </p:spPr>
      </p:pic>
      <p:pic>
        <p:nvPicPr>
          <p:cNvPr id="18443" name="Picture 11" descr="http://www.oas.org/fpdb/press/OEA-ESP-Main-Inv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87" y="120880"/>
            <a:ext cx="2727325" cy="7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7"/>
          <p:cNvSpPr>
            <a:spLocks/>
          </p:cNvSpPr>
          <p:nvPr/>
        </p:nvSpPr>
        <p:spPr bwMode="auto">
          <a:xfrm>
            <a:off x="0" y="-99930"/>
            <a:ext cx="60829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</a:rPr>
              <a:t>III. </a:t>
            </a:r>
            <a:r>
              <a:rPr lang="en-US" altLang="en-US" sz="2800" dirty="0" err="1">
                <a:solidFill>
                  <a:schemeClr val="bg1"/>
                </a:solidFill>
              </a:rPr>
              <a:t>Recomendaciones</a:t>
            </a:r>
            <a:r>
              <a:rPr lang="en-US" altLang="en-US" sz="2800" dirty="0">
                <a:solidFill>
                  <a:schemeClr val="bg1"/>
                </a:solidFill>
              </a:rPr>
              <a:t> del Taller RIAL </a:t>
            </a:r>
          </a:p>
          <a:p>
            <a:r>
              <a:rPr lang="x-none" altLang="en-US" sz="2800" dirty="0">
                <a:solidFill>
                  <a:schemeClr val="bg1"/>
                </a:solidFill>
              </a:rPr>
              <a:t>“Diálogo Social para la Formalización”</a:t>
            </a:r>
          </a:p>
        </p:txBody>
      </p:sp>
      <p:sp>
        <p:nvSpPr>
          <p:cNvPr id="28" name="CuadroTexto 18441"/>
          <p:cNvSpPr txBox="1">
            <a:spLocks noChangeArrowheads="1"/>
          </p:cNvSpPr>
          <p:nvPr/>
        </p:nvSpPr>
        <p:spPr bwMode="auto">
          <a:xfrm>
            <a:off x="533400" y="2093416"/>
            <a:ext cx="8229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5240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9812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4384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956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528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8100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672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" altLang="en-US" sz="2200" dirty="0">
                <a:solidFill>
                  <a:schemeClr val="bg1"/>
                </a:solidFill>
              </a:rPr>
              <a:t>Fortalecer el rol del Estado como articulador con la economía, con la ciudadanía y con los recursos naturales. Factor de integración nacional </a:t>
            </a:r>
          </a:p>
          <a:p>
            <a:pPr marL="0" indent="0" eaLnBrk="1" hangingPunct="1"/>
            <a:endParaRPr lang="es-ES" altLang="en-US" sz="22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es-ES" altLang="en-US" sz="2200" dirty="0">
                <a:solidFill>
                  <a:schemeClr val="bg1"/>
                </a:solidFill>
              </a:rPr>
              <a:t>Fortalecer el diálogo social, a nivel internacional, nacional y local</a:t>
            </a:r>
          </a:p>
          <a:p>
            <a:pPr marL="0" indent="0" eaLnBrk="1" hangingPunct="1"/>
            <a:endParaRPr lang="es-ES" altLang="en-US" sz="22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es-ES" altLang="en-US" sz="2200" dirty="0">
                <a:solidFill>
                  <a:schemeClr val="bg1"/>
                </a:solidFill>
              </a:rPr>
              <a:t>Desarrollar e institucionalizar políticas publicas integradas e intersectoriales</a:t>
            </a:r>
          </a:p>
          <a:p>
            <a:pPr marL="0" indent="0" eaLnBrk="1" hangingPunct="1"/>
            <a:endParaRPr lang="es-ES" altLang="en-US" sz="22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es-ES" altLang="en-US" sz="2200" dirty="0">
                <a:solidFill>
                  <a:schemeClr val="bg1"/>
                </a:solidFill>
              </a:rPr>
              <a:t>Buscar y promover visiones innovadoras y nuevos métodos para atender el fenómeno.</a:t>
            </a:r>
          </a:p>
        </p:txBody>
      </p:sp>
      <p:sp>
        <p:nvSpPr>
          <p:cNvPr id="15" name="CuadroTexto 6"/>
          <p:cNvSpPr txBox="1">
            <a:spLocks noChangeArrowheads="1"/>
          </p:cNvSpPr>
          <p:nvPr/>
        </p:nvSpPr>
        <p:spPr bwMode="auto">
          <a:xfrm>
            <a:off x="309562" y="1219200"/>
            <a:ext cx="8829676" cy="46166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Recomendaciones Generales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345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4763"/>
            <a:ext cx="9139238" cy="6853237"/>
          </a:xfrm>
        </p:spPr>
      </p:pic>
      <p:pic>
        <p:nvPicPr>
          <p:cNvPr id="18443" name="Picture 11" descr="http://www.oas.org/fpdb/press/OEA-ESP-Main-Inv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87" y="120880"/>
            <a:ext cx="2727325" cy="7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7"/>
          <p:cNvSpPr>
            <a:spLocks/>
          </p:cNvSpPr>
          <p:nvPr/>
        </p:nvSpPr>
        <p:spPr bwMode="auto">
          <a:xfrm>
            <a:off x="0" y="-99930"/>
            <a:ext cx="60829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</a:rPr>
              <a:t>III. </a:t>
            </a:r>
            <a:r>
              <a:rPr lang="en-US" altLang="en-US" sz="2800" dirty="0" err="1">
                <a:solidFill>
                  <a:schemeClr val="bg1"/>
                </a:solidFill>
              </a:rPr>
              <a:t>Recomendaciones</a:t>
            </a:r>
            <a:r>
              <a:rPr lang="en-US" altLang="en-US" sz="2800" dirty="0">
                <a:solidFill>
                  <a:schemeClr val="bg1"/>
                </a:solidFill>
              </a:rPr>
              <a:t> del Taller RIAL </a:t>
            </a:r>
          </a:p>
          <a:p>
            <a:r>
              <a:rPr lang="x-none" altLang="en-US" sz="2800" dirty="0">
                <a:solidFill>
                  <a:schemeClr val="bg1"/>
                </a:solidFill>
              </a:rPr>
              <a:t>“Diálogo Social para la Formalización”</a:t>
            </a:r>
          </a:p>
        </p:txBody>
      </p:sp>
      <p:sp>
        <p:nvSpPr>
          <p:cNvPr id="28" name="CuadroTexto 18441"/>
          <p:cNvSpPr txBox="1">
            <a:spLocks noChangeArrowheads="1"/>
          </p:cNvSpPr>
          <p:nvPr/>
        </p:nvSpPr>
        <p:spPr bwMode="auto">
          <a:xfrm>
            <a:off x="289090" y="1947845"/>
            <a:ext cx="8537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5240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9812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4384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956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528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8100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672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s-ES" altLang="en-US" b="1" dirty="0">
                <a:solidFill>
                  <a:schemeClr val="bg1"/>
                </a:solidFill>
              </a:rPr>
              <a:t>En materia de:</a:t>
            </a:r>
          </a:p>
        </p:txBody>
      </p:sp>
      <p:sp>
        <p:nvSpPr>
          <p:cNvPr id="15" name="CuadroTexto 6"/>
          <p:cNvSpPr txBox="1">
            <a:spLocks noChangeArrowheads="1"/>
          </p:cNvSpPr>
          <p:nvPr/>
        </p:nvSpPr>
        <p:spPr bwMode="auto">
          <a:xfrm>
            <a:off x="309562" y="1219200"/>
            <a:ext cx="8829676" cy="46166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Recomendaciones Específicas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686509"/>
            <a:ext cx="83697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sz="2200" dirty="0">
                <a:solidFill>
                  <a:schemeClr val="bg1"/>
                </a:solidFill>
              </a:rPr>
              <a:t>Protección</a:t>
            </a:r>
            <a:r>
              <a:rPr lang="es-419" sz="2200" dirty="0">
                <a:solidFill>
                  <a:schemeClr val="bg1"/>
                </a:solidFill>
              </a:rPr>
              <a:t> social </a:t>
            </a:r>
            <a:endParaRPr lang="es-AR" sz="2200" dirty="0">
              <a:solidFill>
                <a:schemeClr val="bg1"/>
              </a:solidFill>
            </a:endParaRPr>
          </a:p>
          <a:p>
            <a:pPr lvl="0"/>
            <a:r>
              <a:rPr lang="es-ES" sz="2200" dirty="0">
                <a:solidFill>
                  <a:schemeClr val="bg1"/>
                </a:solidFill>
              </a:rPr>
              <a:t> </a:t>
            </a:r>
            <a:endParaRPr lang="en-US" sz="22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bg1"/>
                </a:solidFill>
              </a:rPr>
              <a:t>Cumplimiento de la legislación e inspección del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bg1"/>
                </a:solidFill>
              </a:rPr>
              <a:t>Constitución y promoción de empresas, otras unidades de producción o auto-empleo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bg1"/>
                </a:solidFill>
              </a:rPr>
              <a:t>Incentivos para la contratación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bg1"/>
                </a:solidFill>
              </a:rPr>
              <a:t>Educación y formación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442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4763"/>
            <a:ext cx="9139238" cy="6853237"/>
          </a:xfrm>
        </p:spPr>
      </p:pic>
      <p:pic>
        <p:nvPicPr>
          <p:cNvPr id="18443" name="Picture 11" descr="http://www.oas.org/fpdb/press/OEA-ESP-Main-Inv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87" y="120880"/>
            <a:ext cx="2727325" cy="7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90600" y="2001798"/>
            <a:ext cx="7162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Calibri" panose="020F0502020204030204" pitchFamily="34" charset="0"/>
              <a:buNone/>
            </a:pPr>
            <a:r>
              <a:rPr lang="es-ES" altLang="en-US" sz="2200" b="1" dirty="0">
                <a:solidFill>
                  <a:schemeClr val="bg1"/>
                </a:solidFill>
              </a:rPr>
              <a:t>Esta reunión es una gran oportunidad para continuar el análisis e intercambio de experiencias para atender el fenómeno de la informalidad, en línea con Plan de Acción de Cancún (XIX CIMT), y con miras a XX CIMT en Barbados.</a:t>
            </a:r>
          </a:p>
          <a:p>
            <a:pPr algn="ctr">
              <a:buFont typeface="Calibri" panose="020F0502020204030204" pitchFamily="34" charset="0"/>
              <a:buNone/>
            </a:pPr>
            <a:endParaRPr lang="es-ES" altLang="en-US" sz="2200" b="1" dirty="0">
              <a:solidFill>
                <a:schemeClr val="bg1"/>
              </a:solidFill>
            </a:endParaRPr>
          </a:p>
          <a:p>
            <a:pPr algn="ctr">
              <a:buFont typeface="Calibri" panose="020F0502020204030204" pitchFamily="34" charset="0"/>
              <a:buNone/>
            </a:pPr>
            <a:endParaRPr lang="es-ES" altLang="en-US" sz="2200" b="1" dirty="0">
              <a:solidFill>
                <a:schemeClr val="bg1"/>
              </a:solidFill>
            </a:endParaRPr>
          </a:p>
          <a:p>
            <a:pPr algn="ctr">
              <a:buFont typeface="Calibri" panose="020F0502020204030204" pitchFamily="34" charset="0"/>
              <a:buNone/>
            </a:pPr>
            <a:r>
              <a:rPr lang="es-ES" altLang="en-US" sz="2200" b="1" dirty="0">
                <a:solidFill>
                  <a:schemeClr val="bg1"/>
                </a:solidFill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45748848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 Nueva presentación1 ESP Azul" id="{CE1BFD2F-4F9B-A14A-AFD4-4A6D3AD801A0}" vid="{CFB081DE-403F-6941-85FD-776344D46FAB}"/>
    </a:ext>
  </a:extLst>
</a:theme>
</file>

<file path=ppt/theme/theme2.xml><?xml version="1.0" encoding="utf-8"?>
<a:theme xmlns:a="http://schemas.openxmlformats.org/drawingml/2006/main" name="Diseño personalizad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 Nueva presentación1 ESP Azul" id="{CE1BFD2F-4F9B-A14A-AFD4-4A6D3AD801A0}" vid="{F1617784-176B-014A-BEE7-85BB2057A2D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Nueva presentacion ESP Azul</Template>
  <TotalTime>1749</TotalTime>
  <Words>434</Words>
  <Application>Microsoft Office PowerPoint</Application>
  <PresentationFormat>On-screen Show (4:3)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powerpoint_blue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DHDEE Intern 1 (Kim, Soweon)</dc:creator>
  <cp:lastModifiedBy>Maria Camacho</cp:lastModifiedBy>
  <cp:revision>35</cp:revision>
  <dcterms:created xsi:type="dcterms:W3CDTF">2017-04-19T15:50:59Z</dcterms:created>
  <dcterms:modified xsi:type="dcterms:W3CDTF">2017-04-26T22:47:32Z</dcterms:modified>
</cp:coreProperties>
</file>